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1"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12/15/2015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12/15/2015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r>
              <a:rPr lang="en-US" cap="small" dirty="0" smtClean="0">
                <a:latin typeface="Times New Roman" panose="02020603050405020304" pitchFamily="18" charset="0"/>
                <a:cs typeface="Times New Roman" panose="02020603050405020304" pitchFamily="18" charset="0"/>
              </a:rPr>
              <a:t>Full Time Panel Lawyers</a:t>
            </a:r>
            <a:endParaRPr lang="en-US" cap="small"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cap="small" dirty="0" smtClean="0">
                <a:latin typeface="Times New Roman" panose="02020603050405020304" pitchFamily="18" charset="0"/>
                <a:cs typeface="Times New Roman" panose="02020603050405020304" pitchFamily="18" charset="0"/>
              </a:rPr>
              <a:t>A Study on PLVs</a:t>
            </a:r>
            <a:endParaRPr lang="en-US" cap="smal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6115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PLVs: </a:t>
            </a:r>
            <a:r>
              <a:rPr lang="en-US" cap="small" dirty="0" smtClean="0">
                <a:latin typeface="Times New Roman" panose="02020603050405020304" pitchFamily="18" charset="0"/>
                <a:cs typeface="Times New Roman" panose="02020603050405020304" pitchFamily="18" charset="0"/>
              </a:rPr>
              <a:t>A Continuing Engagement</a:t>
            </a:r>
            <a:endParaRPr lang="en-US"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Legal </a:t>
            </a:r>
            <a:r>
              <a:rPr lang="en-US" dirty="0">
                <a:latin typeface="Times New Roman" panose="02020603050405020304" pitchFamily="18" charset="0"/>
                <a:cs typeface="Times New Roman" panose="02020603050405020304" pitchFamily="18" charset="0"/>
              </a:rPr>
              <a:t>aid is a </a:t>
            </a:r>
            <a:r>
              <a:rPr lang="en-US" i="1" dirty="0">
                <a:latin typeface="Times New Roman" panose="02020603050405020304" pitchFamily="18" charset="0"/>
                <a:cs typeface="Times New Roman" panose="02020603050405020304" pitchFamily="18" charset="0"/>
              </a:rPr>
              <a:t>sine qua non </a:t>
            </a:r>
            <a:r>
              <a:rPr lang="en-US" dirty="0">
                <a:latin typeface="Times New Roman" panose="02020603050405020304" pitchFamily="18" charset="0"/>
                <a:cs typeface="Times New Roman" panose="02020603050405020304" pitchFamily="18" charset="0"/>
              </a:rPr>
              <a:t>for justice and it is a fundamental right guaranteed by the constitution. Article 39A of the Constitution directs the state to secure that the operation of the legal system promotes justice, on a basis of equal opportunity, and shall, in particular, provide free legal aid.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Para-Legal </a:t>
            </a:r>
            <a:r>
              <a:rPr lang="en-US" b="1" dirty="0">
                <a:latin typeface="Times New Roman" panose="02020603050405020304" pitchFamily="18" charset="0"/>
                <a:cs typeface="Times New Roman" panose="02020603050405020304" pitchFamily="18" charset="0"/>
              </a:rPr>
              <a:t>Volunteers </a:t>
            </a: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aimed at imparting legal awareness to volunteers selected from certain target groups who in turn act as harbingers of legal awareness and legal aid to all sections of </a:t>
            </a:r>
            <a:r>
              <a:rPr lang="en-US" dirty="0" smtClean="0">
                <a:latin typeface="Times New Roman" panose="02020603050405020304" pitchFamily="18" charset="0"/>
                <a:cs typeface="Times New Roman" panose="02020603050405020304" pitchFamily="18" charset="0"/>
              </a:rPr>
              <a:t>people especially the marginalized sector. </a:t>
            </a:r>
            <a:r>
              <a:rPr lang="en-US" dirty="0">
                <a:latin typeface="Times New Roman" panose="02020603050405020304" pitchFamily="18" charset="0"/>
                <a:cs typeface="Times New Roman" panose="02020603050405020304" pitchFamily="18" charset="0"/>
              </a:rPr>
              <a:t>The Volunteers are expected to act as intermediaries between the common people and Legal Services institutions and thereby removing barriers of access to justice. Initially, the volunteers are identified from the </a:t>
            </a:r>
            <a:r>
              <a:rPr lang="en-US" dirty="0" smtClean="0">
                <a:latin typeface="Times New Roman" panose="02020603050405020304" pitchFamily="18" charset="0"/>
                <a:cs typeface="Times New Roman" panose="02020603050405020304" pitchFamily="18" charset="0"/>
              </a:rPr>
              <a:t>NSS units and Legal-Aid Clinics in National Law Schools, </a:t>
            </a:r>
            <a:r>
              <a:rPr lang="en-US" dirty="0">
                <a:latin typeface="Times New Roman" panose="02020603050405020304" pitchFamily="18" charset="0"/>
                <a:cs typeface="Times New Roman" panose="02020603050405020304" pitchFamily="18" charset="0"/>
              </a:rPr>
              <a:t>creditworthy NGOs and credible social organizations and Women Self Help Groups</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The paralegal volunteers were instrumental in resolving several legal problems at the rural level.</a:t>
            </a:r>
          </a:p>
        </p:txBody>
      </p:sp>
    </p:spTree>
    <p:extLst>
      <p:ext uri="{BB962C8B-B14F-4D97-AF65-F5344CB8AC3E}">
        <p14:creationId xmlns:p14="http://schemas.microsoft.com/office/powerpoint/2010/main" val="1467845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46568"/>
          </a:xfrm>
        </p:spPr>
        <p:txBody>
          <a:bodyPr/>
          <a:lstStyle/>
          <a:p>
            <a:pPr algn="ctr"/>
            <a:r>
              <a:rPr lang="en-US" cap="small" dirty="0" smtClean="0">
                <a:latin typeface="Times New Roman" panose="02020603050405020304" pitchFamily="18" charset="0"/>
                <a:cs typeface="Times New Roman" panose="02020603050405020304" pitchFamily="18" charset="0"/>
              </a:rPr>
              <a:t>Tentative </a:t>
            </a:r>
            <a:r>
              <a:rPr lang="en-US" cap="small" dirty="0" smtClean="0">
                <a:latin typeface="Times New Roman" panose="02020603050405020304" pitchFamily="18" charset="0"/>
                <a:cs typeface="Times New Roman" panose="02020603050405020304" pitchFamily="18" charset="0"/>
              </a:rPr>
              <a:t>Demands</a:t>
            </a:r>
            <a:endParaRPr lang="en-US"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4293" y="1896400"/>
            <a:ext cx="8946541" cy="4195481"/>
          </a:xfrm>
        </p:spPr>
        <p:txBody>
          <a:bodyPr>
            <a:normAutofit fontScale="92500"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As every systematic problem need a systematic solution, here are certain demands/solution to resolve this ailment:</a:t>
            </a:r>
          </a:p>
          <a:p>
            <a:pPr algn="just"/>
            <a:r>
              <a:rPr lang="en-US" dirty="0" smtClean="0">
                <a:latin typeface="Times New Roman" panose="02020603050405020304" pitchFamily="18" charset="0"/>
                <a:cs typeface="Times New Roman" panose="02020603050405020304" pitchFamily="18" charset="0"/>
              </a:rPr>
              <a:t>Bar Council demands that young lawyers should be paid some basic internship stipend to meet out there expenses. Reasonable </a:t>
            </a:r>
            <a:r>
              <a:rPr lang="en-US" dirty="0">
                <a:latin typeface="Times New Roman" panose="02020603050405020304" pitchFamily="18" charset="0"/>
                <a:cs typeface="Times New Roman" panose="02020603050405020304" pitchFamily="18" charset="0"/>
              </a:rPr>
              <a:t>expenses incurred by Para-Legal Volunteers </a:t>
            </a:r>
            <a:r>
              <a:rPr lang="en-US" dirty="0" smtClean="0">
                <a:latin typeface="Times New Roman" panose="02020603050405020304" pitchFamily="18" charset="0"/>
                <a:cs typeface="Times New Roman" panose="02020603050405020304" pitchFamily="18" charset="0"/>
              </a:rPr>
              <a:t>e.g. </a:t>
            </a:r>
            <a:r>
              <a:rPr lang="en-US" dirty="0">
                <a:latin typeface="Times New Roman" panose="02020603050405020304" pitchFamily="18" charset="0"/>
                <a:cs typeface="Times New Roman" panose="02020603050405020304" pitchFamily="18" charset="0"/>
              </a:rPr>
              <a:t>Bus/Train fare, Postage, Telephone charges etc., may be reimbursed by the TLSC/DLSA/SLSA, on production of proof.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After graduating, a law student working as a PLV in Legal-Aid Clinics of their respective Law Colleges cannot continue as the same.</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LET THEM BE ENGAGED AS PANEL LAWYERS. </a:t>
            </a:r>
          </a:p>
          <a:p>
            <a:pPr algn="just"/>
            <a:r>
              <a:rPr lang="en-US" dirty="0" smtClean="0">
                <a:latin typeface="Times New Roman" panose="02020603050405020304" pitchFamily="18" charset="0"/>
                <a:cs typeface="Times New Roman" panose="02020603050405020304" pitchFamily="18" charset="0"/>
              </a:rPr>
              <a:t>More and more PLVs should </a:t>
            </a:r>
            <a:r>
              <a:rPr lang="en-US" dirty="0">
                <a:latin typeface="Times New Roman" panose="02020603050405020304" pitchFamily="18" charset="0"/>
                <a:cs typeface="Times New Roman" panose="02020603050405020304" pitchFamily="18" charset="0"/>
              </a:rPr>
              <a:t>be selected from </a:t>
            </a:r>
            <a:r>
              <a:rPr lang="en-US" dirty="0" smtClean="0">
                <a:latin typeface="Times New Roman" panose="02020603050405020304" pitchFamily="18" charset="0"/>
                <a:cs typeface="Times New Roman" panose="02020603050405020304" pitchFamily="18" charset="0"/>
              </a:rPr>
              <a:t>law schools, </a:t>
            </a:r>
            <a:r>
              <a:rPr lang="en-US" dirty="0">
                <a:latin typeface="Times New Roman" panose="02020603050405020304" pitchFamily="18" charset="0"/>
                <a:cs typeface="Times New Roman" panose="02020603050405020304" pitchFamily="18" charset="0"/>
              </a:rPr>
              <a:t>who do not look up to the income they derive from their services as PLVs, but they should have a mind-set to assist the needy in the society coupled with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compassion, empathy and concern for the upliftment of marginalized and weaker sections of the society</a:t>
            </a:r>
            <a:r>
              <a:rPr lang="en-US"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63343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329151"/>
            <a:ext cx="9404723" cy="980665"/>
          </a:xfrm>
        </p:spPr>
        <p:txBody>
          <a:bodyPr/>
          <a:lstStyle/>
          <a:p>
            <a:pPr algn="ctr"/>
            <a:r>
              <a:rPr lang="en-US" cap="small" dirty="0" smtClean="0">
                <a:latin typeface="Times New Roman" panose="02020603050405020304" pitchFamily="18" charset="0"/>
                <a:cs typeface="Times New Roman" panose="02020603050405020304" pitchFamily="18" charset="0"/>
              </a:rPr>
              <a:t>Duties of Full Time Panel Lawyers</a:t>
            </a:r>
            <a:endParaRPr lang="en-US" cap="small"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235676"/>
            <a:ext cx="8946541" cy="5012723"/>
          </a:xfrm>
        </p:spPr>
        <p:txBody>
          <a:bodyPr>
            <a:noAutofit/>
          </a:bodyPr>
          <a:lstStyle/>
          <a:p>
            <a:r>
              <a:rPr lang="en-US" sz="1130" dirty="0" smtClean="0">
                <a:latin typeface="Times New Roman" panose="02020603050405020304" pitchFamily="18" charset="0"/>
                <a:cs typeface="Times New Roman" panose="02020603050405020304" pitchFamily="18" charset="0"/>
              </a:rPr>
              <a:t>Young Law Interns </a:t>
            </a:r>
            <a:r>
              <a:rPr lang="en-US" sz="1130" dirty="0">
                <a:latin typeface="Times New Roman" panose="02020603050405020304" pitchFamily="18" charset="0"/>
                <a:cs typeface="Times New Roman" panose="02020603050405020304" pitchFamily="18" charset="0"/>
              </a:rPr>
              <a:t>shall make people aware of the nature of their disputes/issues/problems and inform them that they can approach the TLSC/DLSA/HCLSC/SLSA/SCLSC so as to resolve the dispute/issue/problems through these institutions</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a:latin typeface="Times New Roman" panose="02020603050405020304" pitchFamily="18" charset="0"/>
                <a:cs typeface="Times New Roman" panose="02020603050405020304" pitchFamily="18" charset="0"/>
              </a:rPr>
              <a:t>Young Law Interns shall constantly keep a watch on transgressions of law or acts of injustice in their area of operation and bring them immediately to the notice of the TLSC through telephonic message or a written communication or in person to enable effective remedial action by the Committee</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a:latin typeface="Times New Roman" panose="02020603050405020304" pitchFamily="18" charset="0"/>
                <a:cs typeface="Times New Roman" panose="02020603050405020304" pitchFamily="18" charset="0"/>
              </a:rPr>
              <a:t>When </a:t>
            </a:r>
            <a:r>
              <a:rPr lang="en-US" sz="1130" dirty="0" smtClean="0">
                <a:latin typeface="Times New Roman" panose="02020603050405020304" pitchFamily="18" charset="0"/>
                <a:cs typeface="Times New Roman" panose="02020603050405020304" pitchFamily="18" charset="0"/>
              </a:rPr>
              <a:t>they </a:t>
            </a:r>
            <a:r>
              <a:rPr lang="en-US" sz="1130" dirty="0">
                <a:latin typeface="Times New Roman" panose="02020603050405020304" pitchFamily="18" charset="0"/>
                <a:cs typeface="Times New Roman" panose="02020603050405020304" pitchFamily="18" charset="0"/>
              </a:rPr>
              <a:t>receives information about the arrest of a person in the locality, </a:t>
            </a:r>
            <a:r>
              <a:rPr lang="en-US" sz="1130" dirty="0" smtClean="0">
                <a:latin typeface="Times New Roman" panose="02020603050405020304" pitchFamily="18" charset="0"/>
                <a:cs typeface="Times New Roman" panose="02020603050405020304" pitchFamily="18" charset="0"/>
              </a:rPr>
              <a:t>they </a:t>
            </a:r>
            <a:r>
              <a:rPr lang="en-US" sz="1130" dirty="0">
                <a:latin typeface="Times New Roman" panose="02020603050405020304" pitchFamily="18" charset="0"/>
                <a:cs typeface="Times New Roman" panose="02020603050405020304" pitchFamily="18" charset="0"/>
              </a:rPr>
              <a:t>shall visit the Police Station and ensure that the arrested person gets legal assistance, if necessary, through the nearest legal services institutions</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smtClean="0">
                <a:latin typeface="Times New Roman" panose="02020603050405020304" pitchFamily="18" charset="0"/>
                <a:cs typeface="Times New Roman" panose="02020603050405020304" pitchFamily="18" charset="0"/>
              </a:rPr>
              <a:t>They </a:t>
            </a:r>
            <a:r>
              <a:rPr lang="en-US" sz="1130" dirty="0">
                <a:latin typeface="Times New Roman" panose="02020603050405020304" pitchFamily="18" charset="0"/>
                <a:cs typeface="Times New Roman" panose="02020603050405020304" pitchFamily="18" charset="0"/>
              </a:rPr>
              <a:t>shall also ensure that the victims of crime also get proper care and attention. Efforts shall be made by </a:t>
            </a:r>
            <a:r>
              <a:rPr lang="en-US" sz="1130" dirty="0" smtClean="0">
                <a:latin typeface="Times New Roman" panose="02020603050405020304" pitchFamily="18" charset="0"/>
                <a:cs typeface="Times New Roman" panose="02020603050405020304" pitchFamily="18" charset="0"/>
              </a:rPr>
              <a:t>them </a:t>
            </a:r>
            <a:r>
              <a:rPr lang="en-US" sz="1130" dirty="0">
                <a:latin typeface="Times New Roman" panose="02020603050405020304" pitchFamily="18" charset="0"/>
                <a:cs typeface="Times New Roman" panose="02020603050405020304" pitchFamily="18" charset="0"/>
              </a:rPr>
              <a:t>to secure compensation for the victims of crime under the provisions of Section 357-A </a:t>
            </a:r>
            <a:r>
              <a:rPr lang="en-US" sz="1130" dirty="0" err="1">
                <a:latin typeface="Times New Roman" panose="02020603050405020304" pitchFamily="18" charset="0"/>
                <a:cs typeface="Times New Roman" panose="02020603050405020304" pitchFamily="18" charset="0"/>
              </a:rPr>
              <a:t>Cr.P.C</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smtClean="0">
                <a:latin typeface="Times New Roman" panose="02020603050405020304" pitchFamily="18" charset="0"/>
                <a:cs typeface="Times New Roman" panose="02020603050405020304" pitchFamily="18" charset="0"/>
              </a:rPr>
              <a:t>They shall</a:t>
            </a:r>
            <a:r>
              <a:rPr lang="en-US" sz="1130" dirty="0">
                <a:latin typeface="Times New Roman" panose="02020603050405020304" pitchFamily="18" charset="0"/>
                <a:cs typeface="Times New Roman" panose="02020603050405020304" pitchFamily="18" charset="0"/>
              </a:rPr>
              <a:t>, with proper authorization from the DLSA/TLSC visit jails, lock-ups, psychiatric hospitals, children's homes/observation homes and shall ascertain the legal service needs of the inmates and intimate the authorities concerned about any absence noticed of basic essential necessities with special emphasis on hygiene</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smtClean="0">
                <a:latin typeface="Times New Roman" panose="02020603050405020304" pitchFamily="18" charset="0"/>
                <a:cs typeface="Times New Roman" panose="02020603050405020304" pitchFamily="18" charset="0"/>
              </a:rPr>
              <a:t>They </a:t>
            </a:r>
            <a:r>
              <a:rPr lang="en-US" sz="1130" dirty="0">
                <a:latin typeface="Times New Roman" panose="02020603050405020304" pitchFamily="18" charset="0"/>
                <a:cs typeface="Times New Roman" panose="02020603050405020304" pitchFamily="18" charset="0"/>
              </a:rPr>
              <a:t>shall report violations of child rights, child </a:t>
            </a:r>
            <a:r>
              <a:rPr lang="en-US" sz="1130" dirty="0" err="1">
                <a:latin typeface="Times New Roman" panose="02020603050405020304" pitchFamily="18" charset="0"/>
                <a:cs typeface="Times New Roman" panose="02020603050405020304" pitchFamily="18" charset="0"/>
              </a:rPr>
              <a:t>labour</a:t>
            </a:r>
            <a:r>
              <a:rPr lang="en-US" sz="1130" dirty="0">
                <a:latin typeface="Times New Roman" panose="02020603050405020304" pitchFamily="18" charset="0"/>
                <a:cs typeface="Times New Roman" panose="02020603050405020304" pitchFamily="18" charset="0"/>
              </a:rPr>
              <a:t>, missing children and trafficking of girl children to the nearest legal services institutions or to the child welfare committee</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a:latin typeface="Times New Roman" panose="02020603050405020304" pitchFamily="18" charset="0"/>
                <a:cs typeface="Times New Roman" panose="02020603050405020304" pitchFamily="18" charset="0"/>
              </a:rPr>
              <a:t>Young Law Interns shall assist the DLSA/TLSC for organizing legal awareness camps in their area of operation.</a:t>
            </a:r>
          </a:p>
          <a:p>
            <a:r>
              <a:rPr lang="en-US" sz="1130" dirty="0">
                <a:latin typeface="Times New Roman" panose="02020603050405020304" pitchFamily="18" charset="0"/>
                <a:cs typeface="Times New Roman" panose="02020603050405020304" pitchFamily="18" charset="0"/>
              </a:rPr>
              <a:t>Young Law Interns shall give information to the people of their locality about the legal services activities of SLSA/DLSA/TLSC/HCLSC/SCLSC and shall provide their addresses to the people so as to enable them to utilize the free services rendered by the above organizations to the eligible persons</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a:latin typeface="Times New Roman" panose="02020603050405020304" pitchFamily="18" charset="0"/>
                <a:cs typeface="Times New Roman" panose="02020603050405020304" pitchFamily="18" charset="0"/>
              </a:rPr>
              <a:t>Young Law Interns shall generate awareness amongst people about the benefits of settlement of disputes including pre-litigation stage through </a:t>
            </a:r>
            <a:r>
              <a:rPr lang="en-US" sz="1130" dirty="0" err="1">
                <a:latin typeface="Times New Roman" panose="02020603050405020304" pitchFamily="18" charset="0"/>
                <a:cs typeface="Times New Roman" panose="02020603050405020304" pitchFamily="18" charset="0"/>
              </a:rPr>
              <a:t>Lok</a:t>
            </a:r>
            <a:r>
              <a:rPr lang="en-US" sz="1130" dirty="0">
                <a:latin typeface="Times New Roman" panose="02020603050405020304" pitchFamily="18" charset="0"/>
                <a:cs typeface="Times New Roman" panose="02020603050405020304" pitchFamily="18" charset="0"/>
              </a:rPr>
              <a:t> </a:t>
            </a:r>
            <a:r>
              <a:rPr lang="en-US" sz="1130" dirty="0" err="1">
                <a:latin typeface="Times New Roman" panose="02020603050405020304" pitchFamily="18" charset="0"/>
                <a:cs typeface="Times New Roman" panose="02020603050405020304" pitchFamily="18" charset="0"/>
              </a:rPr>
              <a:t>Adalats</a:t>
            </a:r>
            <a:r>
              <a:rPr lang="en-US" sz="1130" dirty="0">
                <a:latin typeface="Times New Roman" panose="02020603050405020304" pitchFamily="18" charset="0"/>
                <a:cs typeface="Times New Roman" panose="02020603050405020304" pitchFamily="18" charset="0"/>
              </a:rPr>
              <a:t>, Conciliation, Mediation and Arbitration</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a:p>
            <a:r>
              <a:rPr lang="en-US" sz="1130" dirty="0">
                <a:latin typeface="Times New Roman" panose="02020603050405020304" pitchFamily="18" charset="0"/>
                <a:cs typeface="Times New Roman" panose="02020603050405020304" pitchFamily="18" charset="0"/>
              </a:rPr>
              <a:t>Young Law Interns shall make people aware of the benefits of inexpensive settlement of disputes relating to Public Utility Services like P&amp;T, Telephones, Electricity, Water Supply, Insurance and hospital services through Permanent </a:t>
            </a:r>
            <a:r>
              <a:rPr lang="en-US" sz="1130" dirty="0" err="1">
                <a:latin typeface="Times New Roman" panose="02020603050405020304" pitchFamily="18" charset="0"/>
                <a:cs typeface="Times New Roman" panose="02020603050405020304" pitchFamily="18" charset="0"/>
              </a:rPr>
              <a:t>Lok</a:t>
            </a:r>
            <a:r>
              <a:rPr lang="en-US" sz="1130" dirty="0">
                <a:latin typeface="Times New Roman" panose="02020603050405020304" pitchFamily="18" charset="0"/>
                <a:cs typeface="Times New Roman" panose="02020603050405020304" pitchFamily="18" charset="0"/>
              </a:rPr>
              <a:t> </a:t>
            </a:r>
            <a:r>
              <a:rPr lang="en-US" sz="1130" dirty="0" err="1">
                <a:latin typeface="Times New Roman" panose="02020603050405020304" pitchFamily="18" charset="0"/>
                <a:cs typeface="Times New Roman" panose="02020603050405020304" pitchFamily="18" charset="0"/>
              </a:rPr>
              <a:t>Adalat</a:t>
            </a:r>
            <a:r>
              <a:rPr lang="en-US" sz="1130" dirty="0">
                <a:latin typeface="Times New Roman" panose="02020603050405020304" pitchFamily="18" charset="0"/>
                <a:cs typeface="Times New Roman" panose="02020603050405020304" pitchFamily="18" charset="0"/>
              </a:rPr>
              <a:t> (PLA</a:t>
            </a:r>
            <a:r>
              <a:rPr lang="en-US" sz="1130" dirty="0" smtClean="0">
                <a:latin typeface="Times New Roman" panose="02020603050405020304" pitchFamily="18" charset="0"/>
                <a:cs typeface="Times New Roman" panose="02020603050405020304" pitchFamily="18" charset="0"/>
              </a:rPr>
              <a:t>).</a:t>
            </a:r>
            <a:endParaRPr lang="en-US" sz="113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1073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916" y="2701648"/>
            <a:ext cx="9404723" cy="1400530"/>
          </a:xfrm>
        </p:spPr>
        <p:txBody>
          <a:bodyPr/>
          <a:lstStyle/>
          <a:p>
            <a:pPr algn="ctr"/>
            <a:r>
              <a:rPr lang="en-US" sz="4800" dirty="0" smtClean="0">
                <a:latin typeface="Times New Roman" panose="02020603050405020304" pitchFamily="18" charset="0"/>
                <a:cs typeface="Times New Roman" panose="02020603050405020304" pitchFamily="18" charset="0"/>
              </a:rPr>
              <a:t>THANK YOU</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2498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67</TotalTime>
  <Words>717</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Times New Roman</vt:lpstr>
      <vt:lpstr>Wingdings 3</vt:lpstr>
      <vt:lpstr>Ion</vt:lpstr>
      <vt:lpstr> Full Time Panel Lawyers</vt:lpstr>
      <vt:lpstr>PLVs: A Continuing Engagement</vt:lpstr>
      <vt:lpstr>Tentative Demands</vt:lpstr>
      <vt:lpstr>Duties of Full Time Panel Lawyers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Para-Legal Volunteers</dc:title>
  <dc:creator>93</dc:creator>
  <cp:lastModifiedBy>93</cp:lastModifiedBy>
  <cp:revision>10</cp:revision>
  <dcterms:created xsi:type="dcterms:W3CDTF">2015-12-15T04:50:31Z</dcterms:created>
  <dcterms:modified xsi:type="dcterms:W3CDTF">2015-12-15T06:50:35Z</dcterms:modified>
</cp:coreProperties>
</file>